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Source Code Pr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7753DD-740D-4EBF-9F79-59B263C38869}">
  <a:tblStyle styleId="{967753DD-740D-4EBF-9F79-59B263C388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52E06A4-E559-4EBA-8DC7-824854FBE4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8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11.xml"/><Relationship Id="rId39" Type="http://schemas.openxmlformats.org/officeDocument/2006/relationships/font" Target="fonts/SourceCodePro-boldItalic.fntdata"/><Relationship Id="rId16" Type="http://schemas.openxmlformats.org/officeDocument/2006/relationships/slide" Target="slides/slide10.xml"/><Relationship Id="rId38" Type="http://schemas.openxmlformats.org/officeDocument/2006/relationships/font" Target="fonts/SourceCodePr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85b2817bd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85b2817bd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96d8e928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96d8e928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fea9d77a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dfea9d77a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fea9d77a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fea9d77a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14b9c02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14b9c02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ecd63f17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ecd63f17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6d8e928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96d8e928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85b2817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85b2817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dfea9d77a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dfea9d77a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85b2817b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85b2817b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9f6843f7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9f6843f7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96d8e928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496d8e928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14b9c02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14b9c02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96d8e928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96d8e928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96d8e928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96d8e928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285b2817b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285b2817b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fea9d77a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dfea9d77a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9f6843f7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9f6843f7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9f6843f7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9f6843f7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93b2d78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93b2d78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ecd63f1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ecd63f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93b2d78e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93b2d78e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fea9d77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fea9d77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fea9d77a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fea9d77a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32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Revue finale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157201"/>
            <a:ext cx="53613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Eco Classroom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 1.1</a:t>
            </a:r>
            <a:br>
              <a:rPr lang="fr"/>
            </a:br>
            <a:r>
              <a:rPr lang="fr"/>
              <a:t>13/06/2023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400" y="724775"/>
            <a:ext cx="14859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" name="Google Shape;132;p13"/>
          <p:cNvSpPr txBox="1"/>
          <p:nvPr/>
        </p:nvSpPr>
        <p:spPr>
          <a:xfrm>
            <a:off x="5638650" y="4571125"/>
            <a:ext cx="319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BTS SNIR LaSalle Avignon - Jérémy MERCKLEN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Tablette de développement</a:t>
            </a:r>
            <a:endParaRPr/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Galaxy Tab S2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9,65” 2048 x 1536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Android 7.0 Nougat API 24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3 GB de RAM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>
                <a:solidFill>
                  <a:srgbClr val="233A44"/>
                </a:solidFill>
                <a:highlight>
                  <a:schemeClr val="dk1"/>
                </a:highlight>
              </a:rPr>
              <a:t>Wi-Fi 802.11a, Wi-Fi 802.11b, Wi-Fi 802.11ac, </a:t>
            </a:r>
            <a:br>
              <a:rPr lang="fr" sz="1600">
                <a:solidFill>
                  <a:srgbClr val="233A44"/>
                </a:solidFill>
                <a:highlight>
                  <a:schemeClr val="dk1"/>
                </a:highlight>
              </a:rPr>
            </a:br>
            <a:r>
              <a:rPr lang="fr" sz="1600">
                <a:solidFill>
                  <a:srgbClr val="233A44"/>
                </a:solidFill>
                <a:highlight>
                  <a:schemeClr val="dk1"/>
                </a:highlight>
              </a:rPr>
              <a:t>Wi-Fi 802.11g, Wi-Fi 802.11n</a:t>
            </a:r>
            <a:endParaRPr sz="1600">
              <a:solidFill>
                <a:srgbClr val="233A44"/>
              </a:solidFill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600"/>
              <a:buChar char="●"/>
            </a:pPr>
            <a:r>
              <a:rPr lang="fr" sz="1600">
                <a:solidFill>
                  <a:srgbClr val="233A44"/>
                </a:solidFill>
                <a:highlight>
                  <a:schemeClr val="dk1"/>
                </a:highlight>
              </a:rPr>
              <a:t>Débit </a:t>
            </a:r>
            <a:r>
              <a:rPr lang="fr" sz="1600">
                <a:highlight>
                  <a:schemeClr val="dk1"/>
                </a:highlight>
              </a:rPr>
              <a:t>Wi-Fi</a:t>
            </a:r>
            <a:r>
              <a:rPr lang="fr" sz="1600">
                <a:solidFill>
                  <a:srgbClr val="233A44"/>
                </a:solidFill>
                <a:highlight>
                  <a:schemeClr val="dk1"/>
                </a:highlight>
              </a:rPr>
              <a:t> : 54 Mbit/s sur les bandes 2,4 GHz et 5 GHz</a:t>
            </a:r>
            <a:endParaRPr sz="1600">
              <a:solidFill>
                <a:srgbClr val="233A44"/>
              </a:solidFill>
              <a:highlight>
                <a:schemeClr val="dk1"/>
              </a:highlight>
            </a:endParaRPr>
          </a:p>
        </p:txBody>
      </p:sp>
      <p:sp>
        <p:nvSpPr>
          <p:cNvPr id="209" name="Google Shape;209;p22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342" y="1044475"/>
            <a:ext cx="2181825" cy="30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</a:t>
            </a:r>
            <a:endParaRPr/>
          </a:p>
        </p:txBody>
      </p:sp>
      <p:sp>
        <p:nvSpPr>
          <p:cNvPr id="216" name="Google Shape;216;p23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975" y="1388425"/>
            <a:ext cx="5676050" cy="32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 des tâches</a:t>
            </a:r>
            <a:endParaRPr/>
          </a:p>
        </p:txBody>
      </p:sp>
      <p:sp>
        <p:nvSpPr>
          <p:cNvPr id="223" name="Google Shape;223;p24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224" name="Google Shape;224;p24"/>
          <p:cNvGraphicFramePr/>
          <p:nvPr/>
        </p:nvGraphicFramePr>
        <p:xfrm>
          <a:off x="1250950" y="15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{B52E06A4-E559-4EBA-8DC7-824854FBE46D}</a:tableStyleId>
              </a:tblPr>
              <a:tblGrid>
                <a:gridCol w="2705100"/>
                <a:gridCol w="1727200"/>
                <a:gridCol w="220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Fonctionnalité</a:t>
                      </a:r>
                      <a:endParaRPr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Priorité</a:t>
                      </a:r>
                      <a:endParaRPr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Itération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Afficher toutes les salles et leurs informations</a:t>
                      </a:r>
                      <a:endParaRPr sz="13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0000"/>
                          </a:solidFill>
                        </a:rPr>
                        <a:t>Haute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Communiquer avec les modules</a:t>
                      </a:r>
                      <a:endParaRPr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0000"/>
                          </a:solidFill>
                        </a:rPr>
                        <a:t>Haute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Alerter des dépassements de seuil</a:t>
                      </a:r>
                      <a:endParaRPr sz="13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0000"/>
                          </a:solidFill>
                        </a:rPr>
                        <a:t>Haute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Rechercher avec des critères</a:t>
                      </a:r>
                      <a:endParaRPr sz="13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9900"/>
                          </a:solidFill>
                        </a:rPr>
                        <a:t>Moyenne</a:t>
                      </a:r>
                      <a:endParaRPr>
                        <a:solidFill>
                          <a:srgbClr val="38761D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Afficher une salle et ses informations</a:t>
                      </a:r>
                      <a:endParaRPr sz="9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FF9900"/>
                          </a:solidFill>
                        </a:rPr>
                        <a:t>Moyenne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Editer les informations des salles</a:t>
                      </a:r>
                      <a:endParaRPr sz="13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rgbClr val="38761D"/>
                          </a:solidFill>
                        </a:rPr>
                        <a:t>Basse</a:t>
                      </a:r>
                      <a:endParaRPr>
                        <a:solidFill>
                          <a:srgbClr val="FF9900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88900" marB="88900" marR="88900" marL="889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</a:t>
            </a:r>
            <a:endParaRPr/>
          </a:p>
        </p:txBody>
      </p:sp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0.1 : 29 Mars</a:t>
            </a:r>
            <a:br>
              <a:rPr lang="fr"/>
            </a:br>
            <a:r>
              <a:rPr lang="fr"/>
              <a:t>0.2 : 24 Mai</a:t>
            </a:r>
            <a:br>
              <a:rPr lang="fr"/>
            </a:br>
            <a:r>
              <a:rPr lang="fr"/>
              <a:t>1.0 : 26 Mai</a:t>
            </a:r>
            <a:br>
              <a:rPr lang="fr"/>
            </a:br>
            <a:r>
              <a:rPr b="1" lang="fr"/>
              <a:t>1.1 : 12 Juin</a:t>
            </a:r>
            <a:endParaRPr b="1"/>
          </a:p>
        </p:txBody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3024651"/>
            <a:ext cx="7238149" cy="13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Github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888" y="568462"/>
            <a:ext cx="7690225" cy="400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00" y="791881"/>
            <a:ext cx="7690199" cy="355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75" y="842675"/>
            <a:ext cx="7856039" cy="370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Lien entre Jira et Github</a:t>
            </a:r>
            <a:endParaRPr/>
          </a:p>
        </p:txBody>
      </p:sp>
      <p:sp>
        <p:nvSpPr>
          <p:cNvPr id="248" name="Google Shape;248;p27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1432700" y="920913"/>
            <a:ext cx="402900" cy="10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27"/>
          <p:cNvCxnSpPr>
            <a:stCxn id="249" idx="0"/>
          </p:cNvCxnSpPr>
          <p:nvPr/>
        </p:nvCxnSpPr>
        <p:spPr>
          <a:xfrm flipH="1" rot="10800000">
            <a:off x="1634150" y="775413"/>
            <a:ext cx="586500" cy="14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7"/>
          <p:cNvSpPr txBox="1"/>
          <p:nvPr/>
        </p:nvSpPr>
        <p:spPr>
          <a:xfrm>
            <a:off x="1760850" y="421300"/>
            <a:ext cx="919500" cy="35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Clé du ticket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85975" y="1118225"/>
            <a:ext cx="1251600" cy="141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7"/>
          <p:cNvCxnSpPr>
            <a:stCxn id="252" idx="0"/>
            <a:endCxn id="254" idx="2"/>
          </p:cNvCxnSpPr>
          <p:nvPr/>
        </p:nvCxnSpPr>
        <p:spPr>
          <a:xfrm rot="10800000">
            <a:off x="1159675" y="775325"/>
            <a:ext cx="152100" cy="342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7"/>
          <p:cNvSpPr txBox="1"/>
          <p:nvPr/>
        </p:nvSpPr>
        <p:spPr>
          <a:xfrm>
            <a:off x="643450" y="421300"/>
            <a:ext cx="1032600" cy="354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Nom du ticket</a:t>
            </a:r>
            <a:endParaRPr sz="11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6524850" y="3105550"/>
            <a:ext cx="1828800" cy="22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43450" y="2031225"/>
            <a:ext cx="4738200" cy="83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6587700" y="2826250"/>
            <a:ext cx="1703100" cy="279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5735325" y="1562900"/>
            <a:ext cx="1350900" cy="3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Activité Android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819150" y="1592700"/>
            <a:ext cx="7505700" cy="28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254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Une activité (</a:t>
            </a:r>
            <a:r>
              <a:rPr i="1" lang="fr" sz="1254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activity</a:t>
            </a:r>
            <a:r>
              <a:rPr lang="fr" sz="1254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) représente un écran dans une application Android.</a:t>
            </a:r>
            <a:endParaRPr sz="1254"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43636"/>
              </a:lnSpc>
              <a:spcBef>
                <a:spcPts val="1800"/>
              </a:spcBef>
              <a:spcAft>
                <a:spcPts val="0"/>
              </a:spcAft>
              <a:buSzPts val="275"/>
              <a:buNone/>
            </a:pPr>
            <a:r>
              <a:rPr lang="fr" sz="1254"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Les états d’une activité :</a:t>
            </a:r>
            <a:endParaRPr sz="1254"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5593" lvl="0" marL="685800" rtl="0" algn="l">
              <a:lnSpc>
                <a:spcPct val="143636"/>
              </a:lnSpc>
              <a:spcBef>
                <a:spcPts val="1800"/>
              </a:spcBef>
              <a:spcAft>
                <a:spcPts val="0"/>
              </a:spcAft>
              <a:buClr>
                <a:srgbClr val="404040"/>
              </a:buClr>
              <a:buSzPts val="1213"/>
              <a:buFont typeface="Nunito"/>
              <a:buChar char="●"/>
            </a:pP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initialisée (</a:t>
            </a:r>
            <a:r>
              <a:rPr i="1"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initialized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)</a:t>
            </a:r>
            <a:endParaRPr sz="1212">
              <a:solidFill>
                <a:srgbClr val="404040"/>
              </a:solidFill>
              <a:highlight>
                <a:srgbClr val="FCFCFC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5593" lvl="0" marL="6858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13"/>
              <a:buFont typeface="Nunito"/>
              <a:buChar char="●"/>
            </a:pP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créée (</a:t>
            </a:r>
            <a:r>
              <a:rPr i="1"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created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) 			→ </a:t>
            </a:r>
            <a:r>
              <a:rPr b="1" lang="fr" sz="1212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onCreate()</a:t>
            </a:r>
            <a:endParaRPr b="1" sz="1212">
              <a:solidFill>
                <a:srgbClr val="404040"/>
              </a:solidFill>
              <a:highlight>
                <a:srgbClr val="FCFCFC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5593" lvl="0" marL="6858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13"/>
              <a:buFont typeface="Nunito"/>
              <a:buChar char="●"/>
            </a:pP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démarrée (</a:t>
            </a:r>
            <a:r>
              <a:rPr i="1"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started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)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 		→ </a:t>
            </a:r>
            <a:r>
              <a:rPr b="1" lang="fr" sz="1212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onStart()</a:t>
            </a:r>
            <a:endParaRPr sz="1212">
              <a:solidFill>
                <a:srgbClr val="404040"/>
              </a:solidFill>
              <a:highlight>
                <a:srgbClr val="FCFCFC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5593" lvl="0" marL="6858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13"/>
              <a:buFont typeface="Nunito"/>
              <a:buChar char="●"/>
            </a:pP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relancée (</a:t>
            </a:r>
            <a:r>
              <a:rPr i="1"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resumed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)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 		→ </a:t>
            </a:r>
            <a:r>
              <a:rPr b="1" lang="fr" sz="1212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onResume()</a:t>
            </a:r>
            <a:endParaRPr sz="1212">
              <a:solidFill>
                <a:srgbClr val="404040"/>
              </a:solidFill>
              <a:highlight>
                <a:srgbClr val="FCFCFC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5593" lvl="0" marL="6858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13"/>
              <a:buFont typeface="Nunito"/>
              <a:buChar char="●"/>
            </a:pP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mise en pause (</a:t>
            </a:r>
            <a:r>
              <a:rPr i="1"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paused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)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 	→ </a:t>
            </a:r>
            <a:r>
              <a:rPr b="1" lang="fr" sz="1212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onPause()</a:t>
            </a:r>
            <a:endParaRPr sz="1212">
              <a:solidFill>
                <a:srgbClr val="404040"/>
              </a:solidFill>
              <a:highlight>
                <a:srgbClr val="FCFCFC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5593" lvl="0" marL="6858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13"/>
              <a:buFont typeface="Nunito"/>
              <a:buChar char="●"/>
            </a:pP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arrêtée (</a:t>
            </a:r>
            <a:r>
              <a:rPr i="1"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stopped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)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 		→ </a:t>
            </a:r>
            <a:r>
              <a:rPr b="1" lang="fr" sz="1212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onStop()</a:t>
            </a:r>
            <a:endParaRPr sz="1212">
              <a:solidFill>
                <a:srgbClr val="404040"/>
              </a:solidFill>
              <a:highlight>
                <a:srgbClr val="FCFCFC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5593" lvl="0" marL="6858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13"/>
              <a:buFont typeface="Nunito"/>
              <a:buChar char="●"/>
            </a:pP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détruite (</a:t>
            </a:r>
            <a:r>
              <a:rPr i="1"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destroyed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)</a:t>
            </a:r>
            <a:r>
              <a:rPr lang="fr" sz="1212">
                <a:solidFill>
                  <a:srgbClr val="404040"/>
                </a:solidFill>
                <a:highlight>
                  <a:srgbClr val="FCFCFC"/>
                </a:highlight>
                <a:latin typeface="Nunito"/>
                <a:ea typeface="Nunito"/>
                <a:cs typeface="Nunito"/>
                <a:sym typeface="Nunito"/>
              </a:rPr>
              <a:t> 		→ </a:t>
            </a:r>
            <a:r>
              <a:rPr b="1" lang="fr" sz="1212">
                <a:solidFill>
                  <a:srgbClr val="404040"/>
                </a:solidFill>
                <a:highlight>
                  <a:srgbClr val="FCFCF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onDestroy()</a:t>
            </a:r>
            <a:endParaRPr sz="1212">
              <a:solidFill>
                <a:srgbClr val="404040"/>
              </a:solidFill>
              <a:highlight>
                <a:srgbClr val="FCFCFC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95000"/>
              </a:lnSpc>
              <a:spcBef>
                <a:spcPts val="18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625"/>
          </a:p>
        </p:txBody>
      </p:sp>
      <p:sp>
        <p:nvSpPr>
          <p:cNvPr id="265" name="Google Shape;265;p28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6" name="Google Shape;2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497" y="1503700"/>
            <a:ext cx="2230879" cy="28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</a:t>
            </a:r>
            <a:endParaRPr/>
          </a:p>
        </p:txBody>
      </p:sp>
      <p:sp>
        <p:nvSpPr>
          <p:cNvPr id="272" name="Google Shape;272;p29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513" y="514125"/>
            <a:ext cx="5486976" cy="411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500" y="514125"/>
            <a:ext cx="5487002" cy="411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525" y="514138"/>
            <a:ext cx="5486976" cy="411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500" y="514125"/>
            <a:ext cx="5487002" cy="411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075" y="736274"/>
            <a:ext cx="6449850" cy="41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>
            <p:ph type="title"/>
          </p:nvPr>
        </p:nvSpPr>
        <p:spPr>
          <a:xfrm>
            <a:off x="819150" y="159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logicielle</a:t>
            </a:r>
            <a:endParaRPr/>
          </a:p>
        </p:txBody>
      </p:sp>
      <p:sp>
        <p:nvSpPr>
          <p:cNvPr id="283" name="Google Shape;283;p30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372" y="3772675"/>
            <a:ext cx="1096425" cy="82230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/>
          <p:nvPr/>
        </p:nvSpPr>
        <p:spPr>
          <a:xfrm>
            <a:off x="1399225" y="1410088"/>
            <a:ext cx="2163348" cy="13833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050" y="1125209"/>
            <a:ext cx="3766324" cy="21177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31"/>
          <p:cNvCxnSpPr>
            <a:stCxn id="292" idx="3"/>
            <a:endCxn id="293" idx="1"/>
          </p:cNvCxnSpPr>
          <p:nvPr/>
        </p:nvCxnSpPr>
        <p:spPr>
          <a:xfrm>
            <a:off x="2876062" y="2356650"/>
            <a:ext cx="3524700" cy="182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4" name="Google Shape;294;p31"/>
          <p:cNvSpPr txBox="1"/>
          <p:nvPr>
            <p:ph type="title"/>
          </p:nvPr>
        </p:nvSpPr>
        <p:spPr>
          <a:xfrm>
            <a:off x="819150" y="312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données</a:t>
            </a:r>
            <a:endParaRPr/>
          </a:p>
        </p:txBody>
      </p:sp>
      <p:sp>
        <p:nvSpPr>
          <p:cNvPr id="295" name="Google Shape;295;p31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647" y="3663300"/>
            <a:ext cx="537637" cy="10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1"/>
          <p:cNvSpPr txBox="1"/>
          <p:nvPr/>
        </p:nvSpPr>
        <p:spPr>
          <a:xfrm>
            <a:off x="4420775" y="558875"/>
            <a:ext cx="11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Calibri"/>
                <a:ea typeface="Calibri"/>
                <a:cs typeface="Calibri"/>
                <a:sym typeface="Calibri"/>
              </a:rPr>
              <a:t>Serveur MySQL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31"/>
          <p:cNvCxnSpPr>
            <a:stCxn id="290" idx="2"/>
            <a:endCxn id="288" idx="0"/>
          </p:cNvCxnSpPr>
          <p:nvPr/>
        </p:nvCxnSpPr>
        <p:spPr>
          <a:xfrm flipH="1">
            <a:off x="5352712" y="3242951"/>
            <a:ext cx="319500" cy="52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8" name="Google Shape;298;p31"/>
          <p:cNvSpPr/>
          <p:nvPr/>
        </p:nvSpPr>
        <p:spPr>
          <a:xfrm>
            <a:off x="5747850" y="1473275"/>
            <a:ext cx="1288800" cy="125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3800" y="1581250"/>
            <a:ext cx="1056900" cy="104104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/>
          <p:nvPr/>
        </p:nvSpPr>
        <p:spPr>
          <a:xfrm>
            <a:off x="4366600" y="1473275"/>
            <a:ext cx="1288800" cy="125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6604" y="1517300"/>
            <a:ext cx="1257050" cy="12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4112213" y="259875"/>
            <a:ext cx="312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31"/>
          <p:cNvCxnSpPr>
            <a:endCxn id="293" idx="0"/>
          </p:cNvCxnSpPr>
          <p:nvPr/>
        </p:nvCxnSpPr>
        <p:spPr>
          <a:xfrm>
            <a:off x="6304965" y="3228300"/>
            <a:ext cx="364500" cy="43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04" name="Google Shape;304;p31"/>
          <p:cNvSpPr txBox="1"/>
          <p:nvPr/>
        </p:nvSpPr>
        <p:spPr>
          <a:xfrm>
            <a:off x="5783825" y="558875"/>
            <a:ext cx="1220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latin typeface="Calibri"/>
                <a:ea typeface="Calibri"/>
                <a:cs typeface="Calibri"/>
                <a:sym typeface="Calibri"/>
              </a:rPr>
              <a:t>Broker MQTT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5" name="Google Shape;305;p31"/>
          <p:cNvGrpSpPr/>
          <p:nvPr/>
        </p:nvGrpSpPr>
        <p:grpSpPr>
          <a:xfrm>
            <a:off x="2188788" y="1896363"/>
            <a:ext cx="687274" cy="730526"/>
            <a:chOff x="1191675" y="3713475"/>
            <a:chExt cx="687274" cy="730526"/>
          </a:xfrm>
        </p:grpSpPr>
        <p:pic>
          <p:nvPicPr>
            <p:cNvPr id="306" name="Google Shape;306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91675" y="3713475"/>
              <a:ext cx="593792" cy="730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41325" y="3904950"/>
              <a:ext cx="537624" cy="53762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07" name="Google Shape;307;p31"/>
          <p:cNvCxnSpPr>
            <a:stCxn id="292" idx="2"/>
            <a:endCxn id="288" idx="1"/>
          </p:cNvCxnSpPr>
          <p:nvPr/>
        </p:nvCxnSpPr>
        <p:spPr>
          <a:xfrm>
            <a:off x="2607250" y="2625462"/>
            <a:ext cx="2197200" cy="155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réalise-t-on ce projet ?</a:t>
            </a:r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Économiser</a:t>
            </a:r>
            <a:r>
              <a:rPr lang="fr" sz="1600"/>
              <a:t> de l’énergie (chauffage, éclairage)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Réduire les déplacements du personnel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Travailler dans de bonnes conditions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Alerter en cas de dépassement de seuil réglementaire</a:t>
            </a:r>
            <a:endParaRPr sz="1600"/>
          </a:p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685" y="1408247"/>
            <a:ext cx="2390675" cy="31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</a:t>
            </a:r>
            <a:endParaRPr/>
          </a:p>
        </p:txBody>
      </p:sp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125" y="1218400"/>
            <a:ext cx="5945750" cy="35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 b="75871" l="0" r="0" t="0"/>
          <a:stretch/>
        </p:blipFill>
        <p:spPr>
          <a:xfrm>
            <a:off x="1865088" y="700150"/>
            <a:ext cx="5611725" cy="12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4">
            <a:alphaModFix/>
          </a:blip>
          <a:srcRect b="0" l="0" r="0" t="51205"/>
          <a:stretch/>
        </p:blipFill>
        <p:spPr>
          <a:xfrm>
            <a:off x="1865075" y="1937350"/>
            <a:ext cx="5611725" cy="250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983000" y="387100"/>
            <a:ext cx="716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Prendre toutes les valeurs de Salle et les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seuils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liés à cette salle:</a:t>
            </a:r>
            <a:br>
              <a:rPr lang="fr">
                <a:latin typeface="Calibri"/>
                <a:ea typeface="Calibri"/>
                <a:cs typeface="Calibri"/>
                <a:sym typeface="Calibri"/>
              </a:rPr>
            </a:br>
            <a:r>
              <a:rPr lang="fr">
                <a:latin typeface="Calibri"/>
                <a:ea typeface="Calibri"/>
                <a:cs typeface="Calibri"/>
                <a:sym typeface="Calibri"/>
              </a:rPr>
              <a:t>SELECT * FROM Salle</a:t>
            </a:r>
            <a:br>
              <a:rPr lang="fr">
                <a:latin typeface="Calibri"/>
                <a:ea typeface="Calibri"/>
                <a:cs typeface="Calibri"/>
                <a:sym typeface="Calibri"/>
              </a:rPr>
            </a:br>
            <a:r>
              <a:rPr lang="fr">
                <a:latin typeface="Calibri"/>
                <a:ea typeface="Calibri"/>
                <a:cs typeface="Calibri"/>
                <a:sym typeface="Calibri"/>
              </a:rPr>
              <a:t>INNER JOIN SeuilAlerte on seuilAlerte.idSalle = Salle.idSalle;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1060800" y="700150"/>
            <a:ext cx="1541700" cy="20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3797625" y="1244650"/>
            <a:ext cx="1209300" cy="178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1074925" y="509175"/>
            <a:ext cx="2482200" cy="16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3755200" y="502100"/>
            <a:ext cx="1831500" cy="162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1060800" y="919475"/>
            <a:ext cx="4250100" cy="205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3726900" y="3352100"/>
            <a:ext cx="1442700" cy="1407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 b="26421" l="0" r="0" t="0"/>
          <a:stretch/>
        </p:blipFill>
        <p:spPr>
          <a:xfrm>
            <a:off x="4879650" y="2796687"/>
            <a:ext cx="3521650" cy="16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Traiter les messages MQTT</a:t>
            </a:r>
            <a:endParaRPr/>
          </a:p>
        </p:txBody>
      </p:sp>
      <p:sp>
        <p:nvSpPr>
          <p:cNvPr id="330" name="Google Shape;330;p33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 b="41735" l="7424" r="4609" t="0"/>
          <a:stretch/>
        </p:blipFill>
        <p:spPr>
          <a:xfrm>
            <a:off x="219225" y="1443400"/>
            <a:ext cx="4320949" cy="20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4879650" y="1591150"/>
            <a:ext cx="280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Expression régulière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(.+?)/(.+?)/(.+?)/(.+)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.+? : 0 ou plusieurs caractères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.+ : Tous les caractères restants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/ : Séparateur de champs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650" y="4449250"/>
            <a:ext cx="3521650" cy="1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title"/>
          </p:nvPr>
        </p:nvSpPr>
        <p:spPr>
          <a:xfrm>
            <a:off x="6667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Démarrage de l’activité EcoClassroom</a:t>
            </a:r>
            <a:endParaRPr/>
          </a:p>
        </p:txBody>
      </p:sp>
      <p:sp>
        <p:nvSpPr>
          <p:cNvPr id="339" name="Google Shape;339;p34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0" name="Google Shape;340;p34"/>
          <p:cNvPicPr preferRelativeResize="0"/>
          <p:nvPr/>
        </p:nvPicPr>
        <p:blipFill rotWithShape="1">
          <a:blip r:embed="rId3">
            <a:alphaModFix/>
          </a:blip>
          <a:srcRect b="72179" l="0" r="0" t="0"/>
          <a:stretch/>
        </p:blipFill>
        <p:spPr>
          <a:xfrm>
            <a:off x="206088" y="1490469"/>
            <a:ext cx="8731824" cy="270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6667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liste des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salles</a:t>
            </a:r>
            <a:endParaRPr/>
          </a:p>
        </p:txBody>
      </p:sp>
      <p:sp>
        <p:nvSpPr>
          <p:cNvPr id="346" name="Google Shape;346;p35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113" y="296450"/>
            <a:ext cx="4656575" cy="454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353" name="Google Shape;353;p36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54" name="Google Shape;354;p36"/>
          <p:cNvGraphicFramePr/>
          <p:nvPr/>
        </p:nvGraphicFramePr>
        <p:xfrm>
          <a:off x="1250950" y="15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{B52E06A4-E559-4EBA-8DC7-824854FBE46D}</a:tableStyleId>
              </a:tblPr>
              <a:tblGrid>
                <a:gridCol w="3353050"/>
                <a:gridCol w="1065900"/>
                <a:gridCol w="1091000"/>
                <a:gridCol w="1132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Fonctionnalité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A faire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En cours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Terminée</a:t>
                      </a:r>
                      <a:endParaRPr b="1"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Afficher toutes les salles et leurs informations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Communiquer avec les modules</a:t>
                      </a:r>
                      <a:endParaRPr b="1" sz="11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Alerter des dépassements de seuil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Rechercher avec des critères</a:t>
                      </a:r>
                      <a:endParaRPr b="1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38761D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88900" marB="88900" marR="88900" marL="88900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/>
                        <a:t>Afficher une salle et ses informations</a:t>
                      </a:r>
                      <a:endParaRPr b="1" sz="10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>
                        <a:solidFill>
                          <a:srgbClr val="FF9900"/>
                        </a:solidFill>
                      </a:endParaRPr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88900" marB="88900" marR="88900" marL="889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88900" marB="88900" marR="88900" marL="88900"/>
                </a:tc>
              </a:tr>
            </a:tbl>
          </a:graphicData>
        </a:graphic>
      </p:graphicFrame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294" y="1954600"/>
            <a:ext cx="346299" cy="3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294" y="2345125"/>
            <a:ext cx="346299" cy="3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294" y="2773750"/>
            <a:ext cx="346299" cy="3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294" y="3173800"/>
            <a:ext cx="346299" cy="36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294" y="3573850"/>
            <a:ext cx="346299" cy="36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6667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 séquence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</a:t>
            </a:r>
            <a:endParaRPr/>
          </a:p>
        </p:txBody>
      </p:sp>
      <p:sp>
        <p:nvSpPr>
          <p:cNvPr id="365" name="Google Shape;365;p37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189" y="208488"/>
            <a:ext cx="3487610" cy="472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Superviser des salles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Détecter et mesurer l’état des salles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Visualiser les informations disponibles sur une tablette et/ou un PC</a:t>
            </a:r>
            <a:endParaRPr sz="1600"/>
          </a:p>
        </p:txBody>
      </p:sp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Synoptique du système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00" y="1698850"/>
            <a:ext cx="5640601" cy="297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6"/>
          <p:cNvCxnSpPr/>
          <p:nvPr/>
        </p:nvCxnSpPr>
        <p:spPr>
          <a:xfrm flipH="1">
            <a:off x="6267875" y="1912550"/>
            <a:ext cx="300" cy="7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6"/>
          <p:cNvCxnSpPr/>
          <p:nvPr/>
        </p:nvCxnSpPr>
        <p:spPr>
          <a:xfrm flipH="1" rot="10800000">
            <a:off x="4914025" y="3455175"/>
            <a:ext cx="6900" cy="5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6"/>
          <p:cNvSpPr txBox="1"/>
          <p:nvPr/>
        </p:nvSpPr>
        <p:spPr>
          <a:xfrm>
            <a:off x="4648775" y="4083400"/>
            <a:ext cx="991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Récupérer</a:t>
            </a: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 des données en LoRa pour les renvoyer en WiFi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5702775" y="1326250"/>
            <a:ext cx="136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Récupérer de données en WiFi pour les transmettre aux clients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</a:t>
            </a:r>
            <a:r>
              <a:rPr lang="fr"/>
              <a:t>randeurs mesurées (Module sonde)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819150" y="14391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Humidité relative : </a:t>
            </a:r>
            <a:r>
              <a:rPr b="1" lang="fr"/>
              <a:t>pourcentage</a:t>
            </a:r>
            <a:r>
              <a:rPr lang="fr"/>
              <a:t> de vapeur d’eau par m³ d’air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Température : grandeur physique relative à un ensemble de conditions atmosphériques (mesuré en </a:t>
            </a:r>
            <a:r>
              <a:rPr b="1" lang="fr"/>
              <a:t>°C</a:t>
            </a:r>
            <a:r>
              <a:rPr lang="fr"/>
              <a:t>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Taux de CO₂ : le nombre de particules de CO₂ dans un millions de particules d’air (mesuré en </a:t>
            </a:r>
            <a:r>
              <a:rPr b="1" lang="fr"/>
              <a:t>ppm</a:t>
            </a:r>
            <a:r>
              <a:rPr lang="fr"/>
              <a:t>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843150" y="2588550"/>
            <a:ext cx="37209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Capteurs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Plage de mesure :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-"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DHT22 </a:t>
            </a: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Température : -40 à +80°C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-"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DHT22 </a:t>
            </a: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Humidité : 0 à 100%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libri"/>
              <a:buChar char="-"/>
            </a:pPr>
            <a:r>
              <a:rPr lang="fr" sz="13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CSS811 CO2 : 400 à 8192 ppm</a:t>
            </a:r>
            <a:endParaRPr sz="13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Précision : 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-"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DHT22 </a:t>
            </a: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Température : </a:t>
            </a:r>
            <a:r>
              <a:rPr lang="fr" sz="13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± 0,5°C</a:t>
            </a:r>
            <a:endParaRPr sz="1300">
              <a:solidFill>
                <a:srgbClr val="20212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Calibri"/>
              <a:buChar char="-"/>
            </a:pPr>
            <a:r>
              <a:rPr lang="fr" sz="1300">
                <a:latin typeface="Calibri"/>
                <a:ea typeface="Calibri"/>
                <a:cs typeface="Calibri"/>
                <a:sym typeface="Calibri"/>
              </a:rPr>
              <a:t>DHT22 </a:t>
            </a:r>
            <a:r>
              <a:rPr lang="fr" sz="13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Humidité : ± 2%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États (Module détection)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Ouverture des fenêtre :</a:t>
            </a:r>
            <a:br>
              <a:rPr lang="fr"/>
            </a:br>
            <a:r>
              <a:rPr lang="fr"/>
              <a:t>Capteur magnétique </a:t>
            </a:r>
            <a:r>
              <a:rPr b="1" lang="fr"/>
              <a:t>ILS REED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É</a:t>
            </a:r>
            <a:r>
              <a:rPr lang="fr"/>
              <a:t>tat de la lumière :</a:t>
            </a:r>
            <a:br>
              <a:rPr lang="fr"/>
            </a:br>
            <a:r>
              <a:rPr lang="fr"/>
              <a:t>Capteur de lumière </a:t>
            </a:r>
            <a:r>
              <a:rPr b="1" lang="fr">
                <a:solidFill>
                  <a:srgbClr val="2D2B2D"/>
                </a:solidFill>
              </a:rPr>
              <a:t>TSL2591</a:t>
            </a:r>
            <a:endParaRPr/>
          </a:p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Impact dans une salle de classe</a:t>
            </a:r>
            <a:endParaRPr/>
          </a:p>
        </p:txBody>
      </p:sp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937700" y="1565125"/>
            <a:ext cx="7005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Sur la santé des étudiants/enseignants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Sur la concentration des étudiants/enseignants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Sur le bien-être des 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étudiants/enseignants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819150" y="2502800"/>
            <a:ext cx="606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Législation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Entre 14°C et 30°C sinon risque pour la santé selon l’OMS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Une tolérance à 1300 ppm dans les locaux où il est interdit de fumer</a:t>
            </a:r>
            <a:endParaRPr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Calibri"/>
              <a:buChar char="●"/>
            </a:pPr>
            <a:r>
              <a:rPr lang="fr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Entre 45% et 55% sinon risque pour la santé</a:t>
            </a:r>
            <a:endParaRPr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des charges (IR)</a:t>
            </a:r>
            <a:endParaRPr/>
          </a:p>
        </p:txBody>
      </p:sp>
      <p:sp>
        <p:nvSpPr>
          <p:cNvPr id="187" name="Google Shape;187;p20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88" name="Google Shape;188;p20"/>
          <p:cNvGraphicFramePr/>
          <p:nvPr/>
        </p:nvGraphicFramePr>
        <p:xfrm>
          <a:off x="952500" y="152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{967753DD-740D-4EBF-9F79-59B263C38869}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IR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IR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IR 3 MERCKLEN Jérémy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Afficher les données (états, mesures et indice de confort) d’une salle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Communiquer avec les modules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Rechercher des salles avec des critères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Calculer l’indice de confort thermique IADI et évaluer le niveau d'inconfort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Calculer le THI de Thom et évaluer le niveau d'ambiance de -3 à 3 (de Froid à Chaud)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Afficher des graphiques sur le confort thermique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Afficher les données d’informations sur la salle (nom, description, superficie, ...) et de qualité de l’air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Alerter lors d’un dépassement de seuil maximal (1300 ppm pour une salle de classe)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Évaluer la qualité de l'air de 1 à 6 (de Excellent à Sévère)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Calculer l'indice de confinement ICONE et évaluer le confinement de 0 à 5 (de Nul à Extrême)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Signaler un confinement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Afficher des graphiques sur la qualité d’air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fr" sz="1000"/>
                        <a:t>Éditer les informations associées à une salle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fr" sz="1000"/>
                        <a:t>Afficher les données d’informations sur la salle : nom, description, superficie, indice de confort et de qualité de l’air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fr" sz="1000"/>
                        <a:t>Alerter des dépassements de seuil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fr" sz="1000"/>
                        <a:t>Communiquer avec les modules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fr" sz="1000"/>
                        <a:t>Rechercher avec des critères</a:t>
                      </a:r>
                      <a:endParaRPr b="1"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b="1" lang="fr" sz="1000"/>
                        <a:t>Éditer les informations associées à une salle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 de développement</a:t>
            </a:r>
            <a:endParaRPr/>
          </a:p>
        </p:txBody>
      </p: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5939101" y="4543675"/>
            <a:ext cx="3000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LaSalle Avignon - Jérémy MERCKLEN </a:t>
            </a: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95" name="Google Shape;195;p2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{967753DD-740D-4EBF-9F79-59B263C38869}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Environnement de développement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Android studio 2021.3.1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Gestionnaire de version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Logiciel de création de diagrammes UML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BOUML 7.11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de projet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Jira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Base de données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MySQL 8.0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Broker MQTT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Mosquitto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OS du poste de développement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Ubuntu 20.04 LTS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050" y="1619250"/>
            <a:ext cx="325448" cy="3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6050" y="2453675"/>
            <a:ext cx="325450" cy="3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703" y="2823750"/>
            <a:ext cx="401797" cy="3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6051" y="4028250"/>
            <a:ext cx="325449" cy="3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5275" y="3267724"/>
            <a:ext cx="546225" cy="2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54410" y="2036463"/>
            <a:ext cx="837090" cy="3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2138" y="3613527"/>
            <a:ext cx="356929" cy="3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